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327" r:id="rId3"/>
    <p:sldId id="337" r:id="rId4"/>
    <p:sldId id="338" r:id="rId5"/>
    <p:sldId id="307" r:id="rId6"/>
    <p:sldId id="331" r:id="rId7"/>
    <p:sldId id="332" r:id="rId8"/>
    <p:sldId id="333" r:id="rId9"/>
    <p:sldId id="334" r:id="rId10"/>
    <p:sldId id="335" r:id="rId11"/>
    <p:sldId id="336" r:id="rId12"/>
    <p:sldId id="339" r:id="rId13"/>
    <p:sldId id="359" r:id="rId14"/>
    <p:sldId id="340" r:id="rId15"/>
    <p:sldId id="341" r:id="rId16"/>
    <p:sldId id="342" r:id="rId17"/>
    <p:sldId id="343" r:id="rId18"/>
    <p:sldId id="356" r:id="rId19"/>
    <p:sldId id="345" r:id="rId20"/>
    <p:sldId id="347" r:id="rId21"/>
    <p:sldId id="346" r:id="rId22"/>
    <p:sldId id="350" r:id="rId23"/>
    <p:sldId id="348" r:id="rId24"/>
    <p:sldId id="349" r:id="rId25"/>
    <p:sldId id="358" r:id="rId26"/>
    <p:sldId id="351" r:id="rId27"/>
    <p:sldId id="352" r:id="rId28"/>
    <p:sldId id="353" r:id="rId29"/>
    <p:sldId id="354" r:id="rId30"/>
    <p:sldId id="355" r:id="rId31"/>
    <p:sldId id="35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19FEB4-B697-4104-B544-0ABDC359A170}" v="13" dt="2025-08-26T02:02:15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562" y="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p  Dey" userId="13cfe54a-183b-4555-95ea-2145898cb345" providerId="ADAL" clId="{88513779-DB5F-489E-A410-63A570886B80}"/>
    <pc:docChg chg="undo redo custSel addSld delSld modSld sldOrd">
      <pc:chgData name="Arup  Dey" userId="13cfe54a-183b-4555-95ea-2145898cb345" providerId="ADAL" clId="{88513779-DB5F-489E-A410-63A570886B80}" dt="2025-06-05T13:26:58.299" v="1569" actId="20577"/>
      <pc:docMkLst>
        <pc:docMk/>
      </pc:docMkLst>
      <pc:sldChg chg="modSp mod">
        <pc:chgData name="Arup  Dey" userId="13cfe54a-183b-4555-95ea-2145898cb345" providerId="ADAL" clId="{88513779-DB5F-489E-A410-63A570886B80}" dt="2025-06-05T13:26:58.299" v="1569" actId="20577"/>
        <pc:sldMkLst>
          <pc:docMk/>
          <pc:sldMk cId="403580481" sldId="256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20014463" sldId="28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659473393" sldId="29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856707581" sldId="292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580903483" sldId="29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25264" sldId="29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223726922" sldId="30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073578382" sldId="30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691677743" sldId="30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862874942" sldId="31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302102814" sldId="31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180479784" sldId="32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889658292" sldId="326"/>
        </pc:sldMkLst>
      </pc:sldChg>
      <pc:sldChg chg="addSp modSp mod">
        <pc:chgData name="Arup  Dey" userId="13cfe54a-183b-4555-95ea-2145898cb345" providerId="ADAL" clId="{88513779-DB5F-489E-A410-63A570886B80}" dt="2025-06-02T14:50:36.300" v="32" actId="207"/>
        <pc:sldMkLst>
          <pc:docMk/>
          <pc:sldMk cId="1991515610" sldId="327"/>
        </pc:sldMkLst>
      </pc:sldChg>
      <pc:sldChg chg="delSp modSp add mod">
        <pc:chgData name="Arup  Dey" userId="13cfe54a-183b-4555-95ea-2145898cb345" providerId="ADAL" clId="{88513779-DB5F-489E-A410-63A570886B80}" dt="2025-06-02T15:14:52.023" v="154" actId="1076"/>
        <pc:sldMkLst>
          <pc:docMk/>
          <pc:sldMk cId="978050875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026475791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689360382" sldId="340"/>
        </pc:sldMkLst>
      </pc:sldChg>
      <pc:sldChg chg="addSp delSp modSp add mod">
        <pc:chgData name="Arup  Dey" userId="13cfe54a-183b-4555-95ea-2145898cb345" providerId="ADAL" clId="{88513779-DB5F-489E-A410-63A570886B80}" dt="2025-06-02T15:07:26.880" v="129" actId="1076"/>
        <pc:sldMkLst>
          <pc:docMk/>
          <pc:sldMk cId="3397578327" sldId="340"/>
        </pc:sldMkLst>
      </pc:sldChg>
      <pc:sldChg chg="addSp delSp modSp add mod ord">
        <pc:chgData name="Arup  Dey" userId="13cfe54a-183b-4555-95ea-2145898cb345" providerId="ADAL" clId="{88513779-DB5F-489E-A410-63A570886B80}" dt="2025-06-02T15:15:42.162" v="164" actId="1076"/>
        <pc:sldMkLst>
          <pc:docMk/>
          <pc:sldMk cId="3658864578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4120623632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575534" sldId="342"/>
        </pc:sldMkLst>
      </pc:sldChg>
      <pc:sldChg chg="addSp delSp modSp add mod modAnim">
        <pc:chgData name="Arup  Dey" userId="13cfe54a-183b-4555-95ea-2145898cb345" providerId="ADAL" clId="{88513779-DB5F-489E-A410-63A570886B80}" dt="2025-06-02T15:54:11.062" v="528" actId="120"/>
        <pc:sldMkLst>
          <pc:docMk/>
          <pc:sldMk cId="2852093950" sldId="342"/>
        </pc:sldMkLst>
      </pc:sldChg>
      <pc:sldChg chg="modSp add mod ord modAnim">
        <pc:chgData name="Arup  Dey" userId="13cfe54a-183b-4555-95ea-2145898cb345" providerId="ADAL" clId="{88513779-DB5F-489E-A410-63A570886B80}" dt="2025-06-02T15:53:36.303" v="525" actId="20577"/>
        <pc:sldMkLst>
          <pc:docMk/>
          <pc:sldMk cId="158542519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6059680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794705640" sldId="344"/>
        </pc:sldMkLst>
      </pc:sldChg>
      <pc:sldChg chg="modSp add del mod modAnim">
        <pc:chgData name="Arup  Dey" userId="13cfe54a-183b-4555-95ea-2145898cb345" providerId="ADAL" clId="{88513779-DB5F-489E-A410-63A570886B80}" dt="2025-06-02T17:40:19.780" v="707" actId="47"/>
        <pc:sldMkLst>
          <pc:docMk/>
          <pc:sldMk cId="4279491303" sldId="344"/>
        </pc:sldMkLst>
      </pc:sldChg>
      <pc:sldChg chg="modSp add mod">
        <pc:chgData name="Arup  Dey" userId="13cfe54a-183b-4555-95ea-2145898cb345" providerId="ADAL" clId="{88513779-DB5F-489E-A410-63A570886B80}" dt="2025-06-02T17:40:42.517" v="720" actId="20577"/>
        <pc:sldMkLst>
          <pc:docMk/>
          <pc:sldMk cId="1484492827" sldId="34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509456583" sldId="345"/>
        </pc:sldMkLst>
      </pc:sldChg>
      <pc:sldChg chg="addSp modSp add mod">
        <pc:chgData name="Arup  Dey" userId="13cfe54a-183b-4555-95ea-2145898cb345" providerId="ADAL" clId="{88513779-DB5F-489E-A410-63A570886B80}" dt="2025-06-02T18:03:02.106" v="803" actId="1076"/>
        <pc:sldMkLst>
          <pc:docMk/>
          <pc:sldMk cId="3544908299" sldId="346"/>
        </pc:sldMkLst>
      </pc:sldChg>
      <pc:sldChg chg="addSp delSp modSp add mod">
        <pc:chgData name="Arup  Dey" userId="13cfe54a-183b-4555-95ea-2145898cb345" providerId="ADAL" clId="{88513779-DB5F-489E-A410-63A570886B80}" dt="2025-06-02T17:45:00.555" v="737" actId="1076"/>
        <pc:sldMkLst>
          <pc:docMk/>
          <pc:sldMk cId="3962930578" sldId="347"/>
        </pc:sldMkLst>
      </pc:sldChg>
      <pc:sldChg chg="addSp delSp modSp add mod">
        <pc:chgData name="Arup  Dey" userId="13cfe54a-183b-4555-95ea-2145898cb345" providerId="ADAL" clId="{88513779-DB5F-489E-A410-63A570886B80}" dt="2025-06-02T18:08:13.846" v="870" actId="14100"/>
        <pc:sldMkLst>
          <pc:docMk/>
          <pc:sldMk cId="2416651168" sldId="348"/>
        </pc:sldMkLst>
      </pc:sldChg>
      <pc:sldChg chg="delSp modSp add mod">
        <pc:chgData name="Arup  Dey" userId="13cfe54a-183b-4555-95ea-2145898cb345" providerId="ADAL" clId="{88513779-DB5F-489E-A410-63A570886B80}" dt="2025-06-02T18:16:52.052" v="1004" actId="20577"/>
        <pc:sldMkLst>
          <pc:docMk/>
          <pc:sldMk cId="50969274" sldId="349"/>
        </pc:sldMkLst>
      </pc:sldChg>
      <pc:sldChg chg="modSp add mod">
        <pc:chgData name="Arup  Dey" userId="13cfe54a-183b-4555-95ea-2145898cb345" providerId="ADAL" clId="{88513779-DB5F-489E-A410-63A570886B80}" dt="2025-06-02T18:28:52.262" v="1058" actId="20577"/>
        <pc:sldMkLst>
          <pc:docMk/>
          <pc:sldMk cId="3513032816" sldId="350"/>
        </pc:sldMkLst>
      </pc:sldChg>
      <pc:sldChg chg="modSp add mod">
        <pc:chgData name="Arup  Dey" userId="13cfe54a-183b-4555-95ea-2145898cb345" providerId="ADAL" clId="{88513779-DB5F-489E-A410-63A570886B80}" dt="2025-06-02T19:10:42.133" v="1098" actId="20577"/>
        <pc:sldMkLst>
          <pc:docMk/>
          <pc:sldMk cId="124436418" sldId="351"/>
        </pc:sldMkLst>
      </pc:sldChg>
      <pc:sldChg chg="addSp modSp add mod">
        <pc:chgData name="Arup  Dey" userId="13cfe54a-183b-4555-95ea-2145898cb345" providerId="ADAL" clId="{88513779-DB5F-489E-A410-63A570886B80}" dt="2025-06-02T19:17:56.028" v="1189" actId="1076"/>
        <pc:sldMkLst>
          <pc:docMk/>
          <pc:sldMk cId="334277157" sldId="352"/>
        </pc:sldMkLst>
      </pc:sldChg>
      <pc:sldChg chg="delSp modSp add mod">
        <pc:chgData name="Arup  Dey" userId="13cfe54a-183b-4555-95ea-2145898cb345" providerId="ADAL" clId="{88513779-DB5F-489E-A410-63A570886B80}" dt="2025-06-02T19:22:29.984" v="1228"/>
        <pc:sldMkLst>
          <pc:docMk/>
          <pc:sldMk cId="3668716411" sldId="353"/>
        </pc:sldMkLst>
      </pc:sldChg>
      <pc:sldChg chg="delSp modSp add mod ord">
        <pc:chgData name="Arup  Dey" userId="13cfe54a-183b-4555-95ea-2145898cb345" providerId="ADAL" clId="{88513779-DB5F-489E-A410-63A570886B80}" dt="2025-06-02T19:29:13.886" v="1405" actId="207"/>
        <pc:sldMkLst>
          <pc:docMk/>
          <pc:sldMk cId="323714765" sldId="354"/>
        </pc:sldMkLst>
      </pc:sldChg>
      <pc:sldChg chg="modSp add del mod">
        <pc:chgData name="Arup  Dey" userId="13cfe54a-183b-4555-95ea-2145898cb345" providerId="ADAL" clId="{88513779-DB5F-489E-A410-63A570886B80}" dt="2025-06-02T19:22:37.327" v="1229" actId="47"/>
        <pc:sldMkLst>
          <pc:docMk/>
          <pc:sldMk cId="1935936679" sldId="354"/>
        </pc:sldMkLst>
      </pc:sldChg>
      <pc:sldChg chg="modSp add mod">
        <pc:chgData name="Arup  Dey" userId="13cfe54a-183b-4555-95ea-2145898cb345" providerId="ADAL" clId="{88513779-DB5F-489E-A410-63A570886B80}" dt="2025-06-02T19:36:26.523" v="1567" actId="207"/>
        <pc:sldMkLst>
          <pc:docMk/>
          <pc:sldMk cId="2539235574" sldId="355"/>
        </pc:sldMkLst>
      </pc:sldChg>
    </pc:docChg>
  </pc:docChgLst>
  <pc:docChgLst>
    <pc:chgData name="Arup  Dey" userId="13cfe54a-183b-4555-95ea-2145898cb345" providerId="ADAL" clId="{EA19FEB4-B697-4104-B544-0ABDC359A170}"/>
    <pc:docChg chg="addSld modSld">
      <pc:chgData name="Arup  Dey" userId="13cfe54a-183b-4555-95ea-2145898cb345" providerId="ADAL" clId="{EA19FEB4-B697-4104-B544-0ABDC359A170}" dt="2025-08-26T02:02:15.944" v="19" actId="255"/>
      <pc:docMkLst>
        <pc:docMk/>
      </pc:docMkLst>
      <pc:sldChg chg="modSp mod">
        <pc:chgData name="Arup  Dey" userId="13cfe54a-183b-4555-95ea-2145898cb345" providerId="ADAL" clId="{EA19FEB4-B697-4104-B544-0ABDC359A170}" dt="2025-08-26T01:27:59.742" v="8" actId="20577"/>
        <pc:sldMkLst>
          <pc:docMk/>
          <pc:sldMk cId="978050875" sldId="339"/>
        </pc:sldMkLst>
        <pc:spChg chg="mod">
          <ac:chgData name="Arup  Dey" userId="13cfe54a-183b-4555-95ea-2145898cb345" providerId="ADAL" clId="{EA19FEB4-B697-4104-B544-0ABDC359A170}" dt="2025-08-26T01:27:46.668" v="5" actId="20577"/>
          <ac:spMkLst>
            <pc:docMk/>
            <pc:sldMk cId="978050875" sldId="339"/>
            <ac:spMk id="2" creationId="{3F9D0F72-5285-E87D-9C28-C9DE48830BDF}"/>
          </ac:spMkLst>
        </pc:spChg>
        <pc:spChg chg="mod">
          <ac:chgData name="Arup  Dey" userId="13cfe54a-183b-4555-95ea-2145898cb345" providerId="ADAL" clId="{EA19FEB4-B697-4104-B544-0ABDC359A170}" dt="2025-08-26T01:27:59.742" v="8" actId="20577"/>
          <ac:spMkLst>
            <pc:docMk/>
            <pc:sldMk cId="978050875" sldId="339"/>
            <ac:spMk id="9" creationId="{07C0C0F0-9D6A-305D-0091-97C65720EF6B}"/>
          </ac:spMkLst>
        </pc:spChg>
      </pc:sldChg>
      <pc:sldChg chg="modSp mod">
        <pc:chgData name="Arup  Dey" userId="13cfe54a-183b-4555-95ea-2145898cb345" providerId="ADAL" clId="{EA19FEB4-B697-4104-B544-0ABDC359A170}" dt="2025-08-26T01:39:18.637" v="12" actId="20577"/>
        <pc:sldMkLst>
          <pc:docMk/>
          <pc:sldMk cId="50969274" sldId="349"/>
        </pc:sldMkLst>
        <pc:spChg chg="mod">
          <ac:chgData name="Arup  Dey" userId="13cfe54a-183b-4555-95ea-2145898cb345" providerId="ADAL" clId="{EA19FEB4-B697-4104-B544-0ABDC359A170}" dt="2025-08-26T01:39:18.637" v="12" actId="20577"/>
          <ac:spMkLst>
            <pc:docMk/>
            <pc:sldMk cId="50969274" sldId="349"/>
            <ac:spMk id="9" creationId="{752337A8-C962-753A-92E4-C40EC5D77E7F}"/>
          </ac:spMkLst>
        </pc:spChg>
      </pc:sldChg>
      <pc:sldChg chg="modSp">
        <pc:chgData name="Arup  Dey" userId="13cfe54a-183b-4555-95ea-2145898cb345" providerId="ADAL" clId="{EA19FEB4-B697-4104-B544-0ABDC359A170}" dt="2025-08-26T02:02:15.944" v="19" actId="255"/>
        <pc:sldMkLst>
          <pc:docMk/>
          <pc:sldMk cId="3002067308" sldId="357"/>
        </pc:sldMkLst>
        <pc:spChg chg="mod">
          <ac:chgData name="Arup  Dey" userId="13cfe54a-183b-4555-95ea-2145898cb345" providerId="ADAL" clId="{EA19FEB4-B697-4104-B544-0ABDC359A170}" dt="2025-08-26T02:02:15.944" v="19" actId="255"/>
          <ac:spMkLst>
            <pc:docMk/>
            <pc:sldMk cId="3002067308" sldId="357"/>
            <ac:spMk id="9" creationId="{5D952531-411A-998F-B5C0-04D5F2D579ED}"/>
          </ac:spMkLst>
        </pc:spChg>
      </pc:sldChg>
      <pc:sldChg chg="modSp">
        <pc:chgData name="Arup  Dey" userId="13cfe54a-183b-4555-95ea-2145898cb345" providerId="ADAL" clId="{EA19FEB4-B697-4104-B544-0ABDC359A170}" dt="2025-08-26T01:39:56.008" v="18" actId="20577"/>
        <pc:sldMkLst>
          <pc:docMk/>
          <pc:sldMk cId="1134772781" sldId="358"/>
        </pc:sldMkLst>
        <pc:spChg chg="mod">
          <ac:chgData name="Arup  Dey" userId="13cfe54a-183b-4555-95ea-2145898cb345" providerId="ADAL" clId="{EA19FEB4-B697-4104-B544-0ABDC359A170}" dt="2025-08-26T01:39:56.008" v="18" actId="20577"/>
          <ac:spMkLst>
            <pc:docMk/>
            <pc:sldMk cId="1134772781" sldId="358"/>
            <ac:spMk id="9" creationId="{367F24C4-50DC-558B-CD91-801D403D2DCB}"/>
          </ac:spMkLst>
        </pc:spChg>
      </pc:sldChg>
      <pc:sldChg chg="add">
        <pc:chgData name="Arup  Dey" userId="13cfe54a-183b-4555-95ea-2145898cb345" providerId="ADAL" clId="{EA19FEB4-B697-4104-B544-0ABDC359A170}" dt="2025-08-26T01:27:32.301" v="0" actId="2890"/>
        <pc:sldMkLst>
          <pc:docMk/>
          <pc:sldMk cId="1178017524" sldId="359"/>
        </pc:sldMkLst>
      </pc:sldChg>
    </pc:docChg>
  </pc:docChgLst>
  <pc:docChgLst>
    <pc:chgData name="Arup  Dey" userId="13cfe54a-183b-4555-95ea-2145898cb345" providerId="ADAL" clId="{5A4F61A9-2EED-434B-A1C4-7480BC3D7839}"/>
    <pc:docChg chg="undo redo custSel addSld modSld sldOrd">
      <pc:chgData name="Arup  Dey" userId="13cfe54a-183b-4555-95ea-2145898cb345" providerId="ADAL" clId="{5A4F61A9-2EED-434B-A1C4-7480BC3D7839}" dt="2025-06-02T14:24:03.088" v="695" actId="12"/>
      <pc:docMkLst>
        <pc:docMk/>
      </pc:docMkLst>
      <pc:sldChg chg="modSp add">
        <pc:chgData name="Arup  Dey" userId="13cfe54a-183b-4555-95ea-2145898cb345" providerId="ADAL" clId="{5A4F61A9-2EED-434B-A1C4-7480BC3D7839}" dt="2025-05-27T20:56:26.472" v="1" actId="20577"/>
        <pc:sldMkLst>
          <pc:docMk/>
          <pc:sldMk cId="1920014463" sldId="289"/>
        </pc:sldMkLst>
      </pc:sldChg>
      <pc:sldChg chg="modSp add">
        <pc:chgData name="Arup  Dey" userId="13cfe54a-183b-4555-95ea-2145898cb345" providerId="ADAL" clId="{5A4F61A9-2EED-434B-A1C4-7480BC3D7839}" dt="2025-05-27T20:56:42.424" v="2" actId="20577"/>
        <pc:sldMkLst>
          <pc:docMk/>
          <pc:sldMk cId="3659473393" sldId="291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856707581" sldId="292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580903483" sldId="293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73325264" sldId="29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223726922" sldId="30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3073578382" sldId="305"/>
        </pc:sldMkLst>
      </pc:sldChg>
      <pc:sldChg chg="add">
        <pc:chgData name="Arup  Dey" userId="13cfe54a-183b-4555-95ea-2145898cb345" providerId="ADAL" clId="{5A4F61A9-2EED-434B-A1C4-7480BC3D7839}" dt="2025-05-27T21:01:41.947" v="5"/>
        <pc:sldMkLst>
          <pc:docMk/>
          <pc:sldMk cId="2792535464" sldId="306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82845141" sldId="307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691677743" sldId="30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862874942" sldId="31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302102814" sldId="319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180479784" sldId="324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1889658292" sldId="326"/>
        </pc:sldMkLst>
      </pc:sldChg>
      <pc:sldChg chg="add">
        <pc:chgData name="Arup  Dey" userId="13cfe54a-183b-4555-95ea-2145898cb345" providerId="ADAL" clId="{5A4F61A9-2EED-434B-A1C4-7480BC3D7839}" dt="2025-05-27T21:01:28.118" v="4"/>
        <pc:sldMkLst>
          <pc:docMk/>
          <pc:sldMk cId="1991515610" sldId="327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32403324" sldId="331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282343091" sldId="332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480851027" sldId="333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87404205" sldId="334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330290011" sldId="335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723713802" sldId="336"/>
        </pc:sldMkLst>
      </pc:sldChg>
      <pc:sldChg chg="addSp modSp add ord modAnim">
        <pc:chgData name="Arup  Dey" userId="13cfe54a-183b-4555-95ea-2145898cb345" providerId="ADAL" clId="{5A4F61A9-2EED-434B-A1C4-7480BC3D7839}" dt="2025-05-27T21:08:02.410" v="16"/>
        <pc:sldMkLst>
          <pc:docMk/>
          <pc:sldMk cId="2696595219" sldId="337"/>
        </pc:sldMkLst>
      </pc:sldChg>
      <pc:sldChg chg="addSp delSp modSp add mod">
        <pc:chgData name="Arup  Dey" userId="13cfe54a-183b-4555-95ea-2145898cb345" providerId="ADAL" clId="{5A4F61A9-2EED-434B-A1C4-7480BC3D7839}" dt="2025-06-02T13:21:35.784" v="38" actId="1076"/>
        <pc:sldMkLst>
          <pc:docMk/>
          <pc:sldMk cId="2026475791" sldId="339"/>
        </pc:sldMkLst>
      </pc:sldChg>
      <pc:sldChg chg="delSp modSp add mod">
        <pc:chgData name="Arup  Dey" userId="13cfe54a-183b-4555-95ea-2145898cb345" providerId="ADAL" clId="{5A4F61A9-2EED-434B-A1C4-7480BC3D7839}" dt="2025-06-02T13:39:04.230" v="96" actId="478"/>
        <pc:sldMkLst>
          <pc:docMk/>
          <pc:sldMk cId="689360382" sldId="340"/>
        </pc:sldMkLst>
      </pc:sldChg>
      <pc:sldChg chg="modSp add mod">
        <pc:chgData name="Arup  Dey" userId="13cfe54a-183b-4555-95ea-2145898cb345" providerId="ADAL" clId="{5A4F61A9-2EED-434B-A1C4-7480BC3D7839}" dt="2025-06-02T14:01:32.670" v="437" actId="20577"/>
        <pc:sldMkLst>
          <pc:docMk/>
          <pc:sldMk cId="4120623632" sldId="341"/>
        </pc:sldMkLst>
      </pc:sldChg>
      <pc:sldChg chg="modSp add mod">
        <pc:chgData name="Arup  Dey" userId="13cfe54a-183b-4555-95ea-2145898cb345" providerId="ADAL" clId="{5A4F61A9-2EED-434B-A1C4-7480BC3D7839}" dt="2025-06-02T14:15:30.497" v="544" actId="20577"/>
        <pc:sldMkLst>
          <pc:docMk/>
          <pc:sldMk cId="733575534" sldId="342"/>
        </pc:sldMkLst>
      </pc:sldChg>
      <pc:sldChg chg="modSp add mod">
        <pc:chgData name="Arup  Dey" userId="13cfe54a-183b-4555-95ea-2145898cb345" providerId="ADAL" clId="{5A4F61A9-2EED-434B-A1C4-7480BC3D7839}" dt="2025-06-02T14:19:35.349" v="619" actId="207"/>
        <pc:sldMkLst>
          <pc:docMk/>
          <pc:sldMk cId="1960596803" sldId="343"/>
        </pc:sldMkLst>
      </pc:sldChg>
      <pc:sldChg chg="modSp add mod">
        <pc:chgData name="Arup  Dey" userId="13cfe54a-183b-4555-95ea-2145898cb345" providerId="ADAL" clId="{5A4F61A9-2EED-434B-A1C4-7480BC3D7839}" dt="2025-06-02T14:23:52.607" v="693" actId="255"/>
        <pc:sldMkLst>
          <pc:docMk/>
          <pc:sldMk cId="3794705640" sldId="344"/>
        </pc:sldMkLst>
      </pc:sldChg>
      <pc:sldChg chg="modSp add mod">
        <pc:chgData name="Arup  Dey" userId="13cfe54a-183b-4555-95ea-2145898cb345" providerId="ADAL" clId="{5A4F61A9-2EED-434B-A1C4-7480BC3D7839}" dt="2025-06-02T14:24:03.088" v="695" actId="12"/>
        <pc:sldMkLst>
          <pc:docMk/>
          <pc:sldMk cId="1509456583" sldId="345"/>
        </pc:sldMkLst>
      </pc:sldChg>
    </pc:docChg>
  </pc:docChgLst>
  <pc:docChgLst>
    <pc:chgData name="Arup  Dey" userId="13cfe54a-183b-4555-95ea-2145898cb345" providerId="ADAL" clId="{A248AEAA-6D24-4FC8-9E33-95A6F3E1FA3C}"/>
    <pc:docChg chg="custSel addSld modSld sldOrd">
      <pc:chgData name="Arup  Dey" userId="13cfe54a-183b-4555-95ea-2145898cb345" providerId="ADAL" clId="{A248AEAA-6D24-4FC8-9E33-95A6F3E1FA3C}" dt="2025-08-20T16:34:59.691" v="191" actId="20577"/>
      <pc:docMkLst>
        <pc:docMk/>
      </pc:docMkLst>
      <pc:sldChg chg="modAnim">
        <pc:chgData name="Arup  Dey" userId="13cfe54a-183b-4555-95ea-2145898cb345" providerId="ADAL" clId="{A248AEAA-6D24-4FC8-9E33-95A6F3E1FA3C}" dt="2025-08-15T19:22:13.599" v="0"/>
        <pc:sldMkLst>
          <pc:docMk/>
          <pc:sldMk cId="1991515610" sldId="327"/>
        </pc:sldMkLst>
      </pc:sldChg>
      <pc:sldChg chg="addSp modSp mod">
        <pc:chgData name="Arup  Dey" userId="13cfe54a-183b-4555-95ea-2145898cb345" providerId="ADAL" clId="{A248AEAA-6D24-4FC8-9E33-95A6F3E1FA3C}" dt="2025-08-20T15:48:03.187" v="12" actId="208"/>
        <pc:sldMkLst>
          <pc:docMk/>
          <pc:sldMk cId="2852093950" sldId="342"/>
        </pc:sldMkLst>
        <pc:spChg chg="add mod">
          <ac:chgData name="Arup  Dey" userId="13cfe54a-183b-4555-95ea-2145898cb345" providerId="ADAL" clId="{A248AEAA-6D24-4FC8-9E33-95A6F3E1FA3C}" dt="2025-08-20T15:48:03.187" v="12" actId="208"/>
          <ac:spMkLst>
            <pc:docMk/>
            <pc:sldMk cId="2852093950" sldId="342"/>
            <ac:spMk id="3" creationId="{F75A9BD3-C41A-9D5C-ACE8-397502B0C310}"/>
          </ac:spMkLst>
        </pc:spChg>
      </pc:sldChg>
      <pc:sldChg chg="ord">
        <pc:chgData name="Arup  Dey" userId="13cfe54a-183b-4555-95ea-2145898cb345" providerId="ADAL" clId="{A248AEAA-6D24-4FC8-9E33-95A6F3E1FA3C}" dt="2025-08-15T19:39:15.538" v="4"/>
        <pc:sldMkLst>
          <pc:docMk/>
          <pc:sldMk cId="3513032816" sldId="350"/>
        </pc:sldMkLst>
      </pc:sldChg>
      <pc:sldChg chg="modAnim">
        <pc:chgData name="Arup  Dey" userId="13cfe54a-183b-4555-95ea-2145898cb345" providerId="ADAL" clId="{A248AEAA-6D24-4FC8-9E33-95A6F3E1FA3C}" dt="2025-08-15T19:41:56.713" v="5"/>
        <pc:sldMkLst>
          <pc:docMk/>
          <pc:sldMk cId="334277157" sldId="352"/>
        </pc:sldMkLst>
      </pc:sldChg>
      <pc:sldChg chg="modSp mod">
        <pc:chgData name="Arup  Dey" userId="13cfe54a-183b-4555-95ea-2145898cb345" providerId="ADAL" clId="{A248AEAA-6D24-4FC8-9E33-95A6F3E1FA3C}" dt="2025-08-20T16:32:04.991" v="152" actId="20577"/>
        <pc:sldMkLst>
          <pc:docMk/>
          <pc:sldMk cId="3668716411" sldId="353"/>
        </pc:sldMkLst>
        <pc:spChg chg="mod">
          <ac:chgData name="Arup  Dey" userId="13cfe54a-183b-4555-95ea-2145898cb345" providerId="ADAL" clId="{A248AEAA-6D24-4FC8-9E33-95A6F3E1FA3C}" dt="2025-08-20T16:32:04.991" v="152" actId="20577"/>
          <ac:spMkLst>
            <pc:docMk/>
            <pc:sldMk cId="3668716411" sldId="353"/>
            <ac:spMk id="9" creationId="{1B73C24E-64C7-167C-3925-2E2F22EE30DC}"/>
          </ac:spMkLst>
        </pc:spChg>
      </pc:sldChg>
      <pc:sldChg chg="modSp add mod modAnim">
        <pc:chgData name="Arup  Dey" userId="13cfe54a-183b-4555-95ea-2145898cb345" providerId="ADAL" clId="{A248AEAA-6D24-4FC8-9E33-95A6F3E1FA3C}" dt="2025-08-20T16:22:23.816" v="46" actId="255"/>
        <pc:sldMkLst>
          <pc:docMk/>
          <pc:sldMk cId="4253899405" sldId="356"/>
        </pc:sldMkLst>
        <pc:spChg chg="mod">
          <ac:chgData name="Arup  Dey" userId="13cfe54a-183b-4555-95ea-2145898cb345" providerId="ADAL" clId="{A248AEAA-6D24-4FC8-9E33-95A6F3E1FA3C}" dt="2025-08-20T16:22:23.816" v="46" actId="255"/>
          <ac:spMkLst>
            <pc:docMk/>
            <pc:sldMk cId="4253899405" sldId="356"/>
            <ac:spMk id="9" creationId="{B27497EF-0862-61C6-4B43-05768ABBFA7B}"/>
          </ac:spMkLst>
        </pc:spChg>
      </pc:sldChg>
      <pc:sldChg chg="modSp add mod">
        <pc:chgData name="Arup  Dey" userId="13cfe54a-183b-4555-95ea-2145898cb345" providerId="ADAL" clId="{A248AEAA-6D24-4FC8-9E33-95A6F3E1FA3C}" dt="2025-08-20T16:28:21.786" v="104" actId="179"/>
        <pc:sldMkLst>
          <pc:docMk/>
          <pc:sldMk cId="3002067308" sldId="357"/>
        </pc:sldMkLst>
        <pc:spChg chg="mod">
          <ac:chgData name="Arup  Dey" userId="13cfe54a-183b-4555-95ea-2145898cb345" providerId="ADAL" clId="{A248AEAA-6D24-4FC8-9E33-95A6F3E1FA3C}" dt="2025-08-20T16:28:21.786" v="104" actId="179"/>
          <ac:spMkLst>
            <pc:docMk/>
            <pc:sldMk cId="3002067308" sldId="357"/>
            <ac:spMk id="9" creationId="{5D952531-411A-998F-B5C0-04D5F2D579ED}"/>
          </ac:spMkLst>
        </pc:spChg>
      </pc:sldChg>
      <pc:sldChg chg="modSp add mod">
        <pc:chgData name="Arup  Dey" userId="13cfe54a-183b-4555-95ea-2145898cb345" providerId="ADAL" clId="{A248AEAA-6D24-4FC8-9E33-95A6F3E1FA3C}" dt="2025-08-20T16:34:59.691" v="191" actId="20577"/>
        <pc:sldMkLst>
          <pc:docMk/>
          <pc:sldMk cId="1134772781" sldId="358"/>
        </pc:sldMkLst>
        <pc:spChg chg="mod">
          <ac:chgData name="Arup  Dey" userId="13cfe54a-183b-4555-95ea-2145898cb345" providerId="ADAL" clId="{A248AEAA-6D24-4FC8-9E33-95A6F3E1FA3C}" dt="2025-08-20T16:34:59.691" v="191" actId="20577"/>
          <ac:spMkLst>
            <pc:docMk/>
            <pc:sldMk cId="1134772781" sldId="358"/>
            <ac:spMk id="9" creationId="{367F24C4-50DC-558B-CD91-801D403D2DC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8FE-02CF-4413-84E9-BD8689DE7299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882CA-D342-4BFC-9844-405A03F4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8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924E-D2DE-4DA2-A524-7C76F0C94C0C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5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51EAA-20B0-4418-92B3-A042F9D53A02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6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4ECBD-EB06-4DEE-9C42-B1183639E326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9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CC9D-4B8A-4B4C-9D7B-80C713F39495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2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AC8C-135E-4889-BCFD-3F65219C975B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52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0A8C-7180-4173-8496-A620BD7A3851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7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335-C200-4117-BA2F-3C1BDB25ADD0}" type="datetime1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5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2239-135D-4E18-B16F-9CF92B48666B}" type="datetime1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A19-73BF-4111-A25F-52D01D688048}" type="datetime1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9402-D04D-4C3F-99F8-9716F52DB910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4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DEAB-394A-4C75-A15C-C8A17F6899A2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15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4FD0-1BAF-41AF-B00E-1C796FCFA3C3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gif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2648" y="317691"/>
            <a:ext cx="7772400" cy="2896572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rgbClr val="C00000"/>
                </a:solidFill>
              </a:rPr>
              <a:t>ENGT 3510 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9848" y="3429000"/>
            <a:ext cx="6858000" cy="1655762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sz="3600" dirty="0"/>
              <a:t>Chapter 4</a:t>
            </a:r>
          </a:p>
          <a:p>
            <a:r>
              <a:rPr lang="en-US" sz="3600" dirty="0"/>
              <a:t>Continuous Random Variables &amp; Probability Distributions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03580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Normal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638110" y="1363314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65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5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418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3698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7212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2911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1245183"/>
                  </p:ext>
                </p:extLst>
              </p:nvPr>
            </p:nvGraphicFramePr>
            <p:xfrm>
              <a:off x="1638110" y="1363314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/>
                    <a:gridCol w="1586539"/>
                    <a:gridCol w="1171581"/>
                    <a:gridCol w="1641865"/>
                  </a:tblGrid>
                  <a:tr h="5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303782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91188" r="-177011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9896" r="-140625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5926" b="-618750"/>
                          </a:stretch>
                        </a:blip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982143" r="-303782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3158" r="-303782" b="-4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68877D-AA90-4C40-06E5-3C30FC4BFB20}"/>
                  </a:ext>
                </a:extLst>
              </p:cNvPr>
              <p:cNvSpPr txBox="1"/>
              <p:nvPr/>
            </p:nvSpPr>
            <p:spPr>
              <a:xfrm>
                <a:off x="715022" y="5485723"/>
                <a:ext cx="7238846" cy="12349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en-US" sz="2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i="0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000" b="0" dirty="0">
                  <a:solidFill>
                    <a:srgbClr val="00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1E68877D-AA90-4C40-06E5-3C30FC4BF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2" y="5485723"/>
                <a:ext cx="7238846" cy="1234953"/>
              </a:xfrm>
              <a:prstGeom prst="rect">
                <a:avLst/>
              </a:prstGeom>
              <a:blipFill rotWithShape="0">
                <a:blip r:embed="rId3"/>
                <a:stretch>
                  <a:fillRect b="-1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C00000"/>
                </a:solidFill>
              </a:rPr>
              <a:t>Standard Normal Distribution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50F27E-91B4-78B2-44CF-83F33766C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74" y="2281717"/>
            <a:ext cx="7251052" cy="18127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DB8CE3-1B80-77DE-517C-BA7404BCB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117" y="4034473"/>
            <a:ext cx="7079766" cy="207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713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C1D07-DF28-226F-2351-4CACEC886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D0F72-5285-E87D-9C28-C9DE4883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BC77A-3EFD-3B91-B7CA-8495D37B7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3124A70-83D2-095C-0982-E594934F803B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7C0C0F0-9D6A-305D-0091-97C65720EF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050" y="18430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Determine the following probabilities for the standard normal random variable Z:</a:t>
                </a:r>
              </a:p>
              <a:p>
                <a:pPr marL="342900" indent="-342900">
                  <a:lnSpc>
                    <a:spcPct val="110000"/>
                  </a:lnSpc>
                  <a:spcBef>
                    <a:spcPts val="0"/>
                  </a:spcBef>
                  <a:buAutoNum type="alphaLcParenBoth"/>
                </a:pP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&lt;1.32) </m:t>
                    </m:r>
                  </m:oMath>
                </a14:m>
                <a:endParaRPr lang="en-US" sz="2200" dirty="0"/>
              </a:p>
              <a:p>
                <a:pPr marL="342900" indent="-342900">
                  <a:lnSpc>
                    <a:spcPct val="110000"/>
                  </a:lnSpc>
                  <a:spcBef>
                    <a:spcPts val="0"/>
                  </a:spcBef>
                  <a:buAutoNum type="alphaLcParenBoth"/>
                </a:pP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&gt;− 2.15)</m:t>
                    </m:r>
                  </m:oMath>
                </a14:m>
                <a:endParaRPr lang="en-US" sz="22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22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2200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7C0C0F0-9D6A-305D-0091-97C65720E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50" y="18430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8050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FE8C3-BA48-0214-65A1-4A53DD27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54B38-002B-8E55-F703-7A00F8316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Approximation to Binomial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F2F22-21CF-F646-8791-E05F14F9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E80020D-999C-605D-A2EF-A4DA7D9F1195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8916051-36E6-A0BE-7C52-4D91CC31E4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050" y="18430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2200" dirty="0"/>
                  <a:t>The normal distribution as an approximation to a random variable with a large number of trials.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2200" dirty="0"/>
                  <a:t>The normal distribution can be used to approximate binomial probabilities for cases in which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is large.</a:t>
                </a:r>
              </a:p>
              <a:p>
                <a:pPr>
                  <a:lnSpc>
                    <a:spcPct val="110000"/>
                  </a:lnSpc>
                  <a:spcBef>
                    <a:spcPts val="0"/>
                  </a:spcBef>
                </a:pPr>
                <a:r>
                  <a:rPr lang="en-US" sz="2200" dirty="0"/>
                  <a:t>For extremely large value of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, it is difficult to calculate probabilities by using the binomial distribution.</a:t>
                </a:r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8916051-36E6-A0BE-7C52-4D91CC31E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50" y="18430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850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017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48969-309D-0BDF-1CB5-C74935B9B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A3CE8-CF35-9A25-4EDA-1044EF05F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Binomial Distribution (Recap)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60915-7368-94E2-D7B9-09ADFCA8A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ECCFCEE-72AA-D3AA-4A2C-05152E77E7AD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F348AF-3F70-1142-E761-F56098445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60" y="4446848"/>
            <a:ext cx="6948026" cy="1246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BD2C93-4A7F-939C-9470-EE4108078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699" y="1690689"/>
            <a:ext cx="5715629" cy="252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78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7FE7F-1EEC-450D-6092-D4C16C641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B5025-E8CE-F6AE-07DE-1664E3CF2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Approximation to Binomial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F668C-8E5D-BDB5-50C9-4E7CFC90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E5F5CE9-417F-050D-EBC8-DDDAEC8EE793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C2C552-4C4A-3EEB-9406-5DB6FF201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580" y="2070800"/>
            <a:ext cx="6896839" cy="390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64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A3551-823E-429C-3E5A-83AFEB27F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EF835-A77A-4E8A-D155-4D7925DD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Approximation to Binomial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4AD6A-6704-4FB9-34BE-5BE05A80D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ABBC32-4AFB-5039-A6E8-EFFE8DC97B68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266FD9-9BAC-F415-F25B-4B04508DB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153" y="1897858"/>
            <a:ext cx="3734207" cy="3795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99D7DD-FAF6-B0E8-8757-FB8A80D4DDA1}"/>
                  </a:ext>
                </a:extLst>
              </p:cNvPr>
              <p:cNvSpPr txBox="1"/>
              <p:nvPr/>
            </p:nvSpPr>
            <p:spPr>
              <a:xfrm>
                <a:off x="398145" y="1812999"/>
                <a:ext cx="4382998" cy="4154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1450" indent="-1714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(3 ≤ 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200" b="0" i="1" u="none" strike="noStrike" baseline="0" dirty="0" smtClean="0">
                        <a:latin typeface="Cambria Math" panose="02040503050406030204" pitchFamily="18" charset="0"/>
                      </a:rPr>
                      <m:t> ≤ 7)</m:t>
                    </m:r>
                  </m:oMath>
                </a14:m>
                <a:r>
                  <a:rPr lang="en-US" sz="2200" b="0" i="0" u="none" strike="noStrike" baseline="0" dirty="0"/>
                  <a:t> is better approximated by the area under the normal curve from 2.5 to 7.5. </a:t>
                </a:r>
                <a:endParaRPr lang="en-US" sz="2200" dirty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2200" b="0" i="0" u="none" strike="noStrike" baseline="0" dirty="0"/>
                  <a:t>Consequently, a modified interval is used to better compensate for the difference between the continuous normal distribution and the discrete binomial distribution. This modification is called a </a:t>
                </a:r>
                <a:r>
                  <a:rPr lang="en-US" sz="2200" b="1" i="0" u="none" strike="noStrike" baseline="0" dirty="0">
                    <a:solidFill>
                      <a:srgbClr val="00B050"/>
                    </a:solidFill>
                  </a:rPr>
                  <a:t>continuity correction</a:t>
                </a:r>
                <a:r>
                  <a:rPr lang="en-US" sz="2200" b="0" i="0" u="none" strike="noStrike" baseline="0" dirty="0">
                    <a:solidFill>
                      <a:srgbClr val="00B050"/>
                    </a:solidFill>
                  </a:rPr>
                  <a:t>.</a:t>
                </a:r>
                <a:endParaRPr lang="en-US" sz="2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99D7DD-FAF6-B0E8-8757-FB8A80D4D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45" y="1812999"/>
                <a:ext cx="4382998" cy="4154984"/>
              </a:xfrm>
              <a:prstGeom prst="rect">
                <a:avLst/>
              </a:prstGeom>
              <a:blipFill>
                <a:blip r:embed="rId3"/>
                <a:stretch>
                  <a:fillRect l="-1530" t="-733" r="-2225" b="-2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F75A9BD3-C41A-9D5C-ACE8-397502B0C310}"/>
              </a:ext>
            </a:extLst>
          </p:cNvPr>
          <p:cNvSpPr/>
          <p:nvPr/>
        </p:nvSpPr>
        <p:spPr>
          <a:xfrm>
            <a:off x="8039100" y="2219325"/>
            <a:ext cx="622935" cy="504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9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63900-E617-FD8C-0BCC-8F8EA44E9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B7F50-183A-825A-2704-3BFFD1543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Approximation to Binomial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FEDB7-7094-C2B8-5D20-B4C142435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A28B8BC-0A9E-4967-CBBC-109F89B4155E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90C37427-71BA-799A-8899-ED2485E4329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48113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C00000"/>
                    </a:solidFill>
                  </a:rPr>
                  <a:t>Example: </a:t>
                </a:r>
                <a:r>
                  <a:rPr lang="en-US" sz="2200" dirty="0"/>
                  <a:t>Assume that in a digital communication channel, the number of bits received in error can be modeled by a binomial random variable, and assume that the probability that a bit is received in error is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1×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b="0" i="1" dirty="0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en-US" sz="2200" dirty="0"/>
                  <a:t>. If 16 million bits are transmitted, what is the probability that 150 or fewer errors occur?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=16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𝑚𝑖𝑙𝑙𝑖𝑜𝑛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=16×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b="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24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≤150</m:t>
                          </m:r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≤150+0.5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≤150.5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indent="0">
                  <a:lnSpc>
                    <a:spcPct val="124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𝑛𝑝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𝑛𝑝</m:t>
                                  </m:r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150−16×</m:t>
                              </m:r>
                              <m:sSup>
                                <m:sSup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sSup>
                                <m:sSup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16×</m:t>
                                  </m:r>
                                  <m:sSup>
                                    <m:sSup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×</m:t>
                                  </m:r>
                                  <m:sSup>
                                    <m:sSup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10</m:t>
                                      </m:r>
                                    </m:e>
                                    <m:sup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−5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1−1×106−5</m:t>
                                      </m:r>
                                    </m:e>
                                  </m:d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indent="0">
                  <a:lnSpc>
                    <a:spcPct val="124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≤−0.75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=0.227</m:t>
                      </m:r>
                    </m:oMath>
                  </m:oMathPara>
                </a14:m>
                <a:endParaRPr lang="en-US" sz="22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en-US" sz="22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90C37427-71BA-799A-8899-ED2485E43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48113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696" t="-1307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542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719C3-495B-CDC7-834C-0220EC00C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71B70-3A93-E975-562A-0314F6406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Normal Approximation to Binomial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FFBCF-EAB1-9749-3DAF-16D61CA00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EA5723-3A78-7B79-CB4F-8AB63226765F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7497EF-0862-61C6-4B43-05768ABBFA7B}"/>
              </a:ext>
            </a:extLst>
          </p:cNvPr>
          <p:cNvSpPr txBox="1">
            <a:spLocks/>
          </p:cNvSpPr>
          <p:nvPr/>
        </p:nvSpPr>
        <p:spPr>
          <a:xfrm>
            <a:off x="628650" y="148113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Exercise: </a:t>
            </a:r>
            <a:r>
              <a:rPr lang="en-US" sz="2400" dirty="0"/>
              <a:t>The manufacturing of semiconductor chips produces 2% defective chips. Assume that the chips are independent and that a lot contains 1000 chips. Approximate the following probabilities:</a:t>
            </a:r>
          </a:p>
          <a:p>
            <a:pPr marL="571500" indent="-400050">
              <a:buFont typeface="+mj-lt"/>
              <a:buAutoNum type="alphaLcParenR"/>
            </a:pPr>
            <a:r>
              <a:rPr lang="en-US" sz="2400" dirty="0"/>
              <a:t>More than 25 chips are defective.</a:t>
            </a:r>
          </a:p>
          <a:p>
            <a:pPr marL="571500" indent="-400050">
              <a:buFont typeface="+mj-lt"/>
              <a:buAutoNum type="alphaLcParenR"/>
            </a:pPr>
            <a:r>
              <a:rPr lang="en-US" sz="2400" dirty="0"/>
              <a:t>Between 20 and 30 chips are defective.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3899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D02A0-1004-519E-7302-BBB66B13F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65A1B-95E1-FFA0-E7C7-6C7540D96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95495-3080-1C76-71CD-664A6D8A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19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755447-5379-B7B9-FC53-BF10A307918F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2C35A39-C4B9-B644-F8DA-3C6F147E03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481139"/>
                <a:ext cx="77343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/>
                  <a:t>Like the normal distribution, the Weibull distribution is unimodal and describes probabilities associated with continuous data.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/>
                  <a:t>However, unlike the normal distribution, it can also model skewed data.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/>
                  <a:t>A typical Weibull distribution has two parameters:</a:t>
                </a:r>
              </a:p>
              <a:p>
                <a:pPr marL="800100" indent="-342900">
                  <a:lnSpc>
                    <a:spcPct val="10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Ø"/>
                </a:pPr>
                <a:r>
                  <a:rPr lang="en-US" sz="2200" dirty="0"/>
                  <a:t>Shape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/>
              </a:p>
              <a:p>
                <a:pPr marL="800100" indent="-342900">
                  <a:lnSpc>
                    <a:spcPct val="10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Ø"/>
                </a:pPr>
                <a:r>
                  <a:rPr lang="en-US" sz="2200" dirty="0"/>
                  <a:t>Scale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/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endParaRPr lang="en-US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2C35A39-C4B9-B644-F8DA-3C6F147E0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481139"/>
                <a:ext cx="7734300" cy="4665662"/>
              </a:xfrm>
              <a:prstGeom prst="rect">
                <a:avLst/>
              </a:prstGeom>
              <a:blipFill>
                <a:blip r:embed="rId2"/>
                <a:stretch>
                  <a:fillRect l="-867" t="-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4492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/>
              <a:t>The most widely used model for a continuous measurement is a normal random variable.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/>
              <a:t>Many populations have distributions that can be fit very closely by an appropriate normal (or Gaussian, bell) curve.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800" dirty="0"/>
              <a:t>Examples: height, weight, and other physical characteristics, scores on various tests, etc.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3A5B24-9858-8CCE-CF93-195DBF89C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214" y="3601402"/>
            <a:ext cx="5809572" cy="23898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157FAC-C4C6-3181-3F84-99E5BA2BAF1F}"/>
              </a:ext>
            </a:extLst>
          </p:cNvPr>
          <p:cNvSpPr txBox="1"/>
          <p:nvPr/>
        </p:nvSpPr>
        <p:spPr>
          <a:xfrm>
            <a:off x="530352" y="6114148"/>
            <a:ext cx="7104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</a:t>
            </a:r>
            <a:r>
              <a:rPr lang="en-US" sz="1800" i="0" u="none" strike="noStrike" baseline="0" dirty="0">
                <a:solidFill>
                  <a:srgbClr val="C00000"/>
                </a:solidFill>
              </a:rPr>
              <a:t> normal distribution is also referred to as </a:t>
            </a:r>
            <a:r>
              <a:rPr lang="en-US" sz="1800" i="0" u="none" strike="noStrike" baseline="0" dirty="0">
                <a:solidFill>
                  <a:srgbClr val="00B050"/>
                </a:solidFill>
              </a:rPr>
              <a:t>a Gaussian distribution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1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E2EDE-0E4E-44E0-416E-0C793D81C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82AB9-95DC-F216-2D4E-B1D019BF6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D61DD7-6DF3-729F-034C-8FCB5C11A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B4F177-0D7C-3A5E-0217-AB352B5F4AC4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03BA4-3E42-48A5-F33D-00680B01F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10" y="1890586"/>
            <a:ext cx="8091580" cy="20527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76BF7B-2097-21CD-1014-5172CBC6F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69" y="4402089"/>
            <a:ext cx="7891262" cy="149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30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66E05-6C0C-C8E1-2A32-3061E34F6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2FD24-3056-DC92-28A6-BC56598A2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C682F-A44A-C4A2-B2D7-B7F55E8B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7FA7925-9F8E-6DF3-476B-8784D4B73EE8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DE4EE73-B7E5-3BCE-0587-5F871E45B4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2875597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The shape parameter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describes the shape of your data’s distribution. The shape parameter value equals the slope of the line on a probability plot.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endParaRPr lang="en-US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DE4EE73-B7E5-3BCE-0587-5F871E45B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2875597" cy="4665662"/>
              </a:xfrm>
              <a:prstGeom prst="rect">
                <a:avLst/>
              </a:prstGeom>
              <a:blipFill>
                <a:blip r:embed="rId2"/>
                <a:stretch>
                  <a:fillRect l="-2760" t="-653" r="-5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Weibull Distribution">
            <a:extLst>
              <a:ext uri="{FF2B5EF4-FFF2-40B4-BE49-F238E27FC236}">
                <a16:creationId xmlns:a16="http://schemas.microsoft.com/office/drawing/2014/main" id="{4EA7444F-A4E6-AAFD-F5E4-40E3B71B0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607" y="1690689"/>
            <a:ext cx="5795963" cy="44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18203E2-8748-553B-C03C-58AD0C0E5D70}"/>
                  </a:ext>
                </a:extLst>
              </p:cNvPr>
              <p:cNvSpPr/>
              <p:nvPr/>
            </p:nvSpPr>
            <p:spPr>
              <a:xfrm>
                <a:off x="4497228" y="2873377"/>
                <a:ext cx="80010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0.8</a:t>
                </a: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718203E2-8748-553B-C03C-58AD0C0E5D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228" y="2873377"/>
                <a:ext cx="800100" cy="285750"/>
              </a:xfrm>
              <a:prstGeom prst="rect">
                <a:avLst/>
              </a:prstGeom>
              <a:blipFill>
                <a:blip r:embed="rId4"/>
                <a:stretch>
                  <a:fillRect t="-4082" b="-2244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31EA174-548A-E79E-CB28-11E7F03ECB61}"/>
                  </a:ext>
                </a:extLst>
              </p:cNvPr>
              <p:cNvSpPr/>
              <p:nvPr/>
            </p:nvSpPr>
            <p:spPr>
              <a:xfrm>
                <a:off x="4371975" y="4484690"/>
                <a:ext cx="62865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31EA174-548A-E79E-CB28-11E7F03ECB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975" y="4484690"/>
                <a:ext cx="628650" cy="285750"/>
              </a:xfrm>
              <a:prstGeom prst="rect">
                <a:avLst/>
              </a:prstGeom>
              <a:blipFill>
                <a:blip r:embed="rId5"/>
                <a:stretch>
                  <a:fillRect t="-6122" b="-2244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50D424-AD52-7EF0-B227-B49982CDF784}"/>
                  </a:ext>
                </a:extLst>
              </p:cNvPr>
              <p:cNvSpPr/>
              <p:nvPr/>
            </p:nvSpPr>
            <p:spPr>
              <a:xfrm>
                <a:off x="4725828" y="3679033"/>
                <a:ext cx="80010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50D424-AD52-7EF0-B227-B49982CDF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828" y="3679033"/>
                <a:ext cx="800100" cy="285750"/>
              </a:xfrm>
              <a:prstGeom prst="rect">
                <a:avLst/>
              </a:prstGeom>
              <a:blipFill>
                <a:blip r:embed="rId6"/>
                <a:stretch>
                  <a:fillRect t="-6250" b="-2291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698987C-3D1A-485D-61AA-49E0346AFF91}"/>
                  </a:ext>
                </a:extLst>
              </p:cNvPr>
              <p:cNvSpPr/>
              <p:nvPr/>
            </p:nvSpPr>
            <p:spPr>
              <a:xfrm>
                <a:off x="6964203" y="3286125"/>
                <a:ext cx="80010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3.6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698987C-3D1A-485D-61AA-49E0346AFF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203" y="3286125"/>
                <a:ext cx="800100" cy="285750"/>
              </a:xfrm>
              <a:prstGeom prst="rect">
                <a:avLst/>
              </a:prstGeom>
              <a:blipFill>
                <a:blip r:embed="rId7"/>
                <a:stretch>
                  <a:fillRect t="-4082" b="-2244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435500F-97C0-24CA-52FC-FE3EAEF20E60}"/>
                  </a:ext>
                </a:extLst>
              </p:cNvPr>
              <p:cNvSpPr/>
              <p:nvPr/>
            </p:nvSpPr>
            <p:spPr>
              <a:xfrm>
                <a:off x="6811803" y="2323309"/>
                <a:ext cx="800100" cy="2857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1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435500F-97C0-24CA-52FC-FE3EAEF20E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1803" y="2323309"/>
                <a:ext cx="800100" cy="285750"/>
              </a:xfrm>
              <a:prstGeom prst="rect">
                <a:avLst/>
              </a:prstGeom>
              <a:blipFill>
                <a:blip r:embed="rId8"/>
                <a:stretch>
                  <a:fillRect t="-4082" b="-2244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8F64E48-E9E3-1131-3773-D775BB4C26EF}"/>
              </a:ext>
            </a:extLst>
          </p:cNvPr>
          <p:cNvSpPr txBox="1"/>
          <p:nvPr/>
        </p:nvSpPr>
        <p:spPr>
          <a:xfrm>
            <a:off x="291465" y="5986998"/>
            <a:ext cx="78867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24446"/>
                </a:solidFill>
              </a:rPr>
              <a:t>T</a:t>
            </a:r>
            <a:r>
              <a:rPr lang="en-US" sz="2000" b="0" i="0" dirty="0">
                <a:solidFill>
                  <a:srgbClr val="424446"/>
                </a:solidFill>
                <a:effectLst/>
              </a:rPr>
              <a:t>he shape value between 3 and 4, the Weibull distribution becomes symmetric and bell-shaped, like the normal curve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4908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6434C-BA34-389F-C2EB-61AD756C1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5BB58-A97D-A278-142D-47D1F9289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ED47A-ACE9-E8FE-D9FB-C9FF011D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22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854436-6C13-E4C1-188E-4768309EA61F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4FA4FA-12C8-FE9C-B133-6FDB7A2AD5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/>
                  <a:t>The value for the shape parameter (γ) determines the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/>
                  <a:t>failure rates: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400" dirty="0"/>
              </a:p>
              <a:p>
                <a:pPr marL="342900" indent="-342900">
                  <a:lnSpc>
                    <a:spcPct val="10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ü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en-US" sz="2400" dirty="0"/>
                  <a:t>, then the failure rate decreases with time (i.e. the process has a large number of infantile or early-life failures and fewer failures as time passes).</a:t>
                </a:r>
              </a:p>
              <a:p>
                <a:pPr marL="342900" indent="-342900">
                  <a:lnSpc>
                    <a:spcPct val="10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ü"/>
                </a:pPr>
                <a:r>
                  <a:rPr lang="en-US" sz="2400" dirty="0"/>
                  <a:t>For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dirty="0"/>
                  <a:t>: the failure rate is constant, which means it’s indicative of useful life or random failures.</a:t>
                </a:r>
              </a:p>
              <a:p>
                <a:pPr marL="342900" indent="-342900">
                  <a:lnSpc>
                    <a:spcPct val="100000"/>
                  </a:lnSpc>
                  <a:spcBef>
                    <a:spcPts val="0"/>
                  </a:spcBef>
                  <a:buFont typeface="Wingdings" panose="05000000000000000000" pitchFamily="2" charset="2"/>
                  <a:buChar char="ü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&gt;1 </m:t>
                    </m:r>
                  </m:oMath>
                </a14:m>
                <a:r>
                  <a:rPr lang="en-US" sz="2400" dirty="0"/>
                  <a:t>: the failure rate increases with time (i.e. the distribution models wear-out failures, which tend to happen after some time has passed).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E4FA4FA-12C8-FE9C-B133-6FDB7A2AD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278" t="-914" r="-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032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A1067-4BD4-F2AF-8948-F6097884C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B0A5F-947C-D6F1-FE39-6B44430E9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D4036-CDE3-F11C-591A-A72CDE62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B262A46-11E4-0603-190C-899A3532234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C0C82F0F-2F2A-E53E-67CB-9055522495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2875597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The scale parameter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/>
                  <a:t> represents the variability present in the distribution. Changing the scale parameter affects how far the probability distribution stretches out. </a:t>
                </a:r>
                <a:endParaRPr lang="en-US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C0C82F0F-2F2A-E53E-67CB-905552249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2875597" cy="4665662"/>
              </a:xfrm>
              <a:prstGeom prst="rect">
                <a:avLst/>
              </a:prstGeom>
              <a:blipFill>
                <a:blip r:embed="rId2"/>
                <a:stretch>
                  <a:fillRect l="-2760" t="-653" r="-1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B62CE893-C5DE-6832-56B8-7017E7ECF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607" y="1855790"/>
            <a:ext cx="5486400" cy="433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09A39E-CD0C-1196-AB72-1DC5F51A5A91}"/>
                  </a:ext>
                </a:extLst>
              </p:cNvPr>
              <p:cNvSpPr/>
              <p:nvPr/>
            </p:nvSpPr>
            <p:spPr>
              <a:xfrm>
                <a:off x="4448175" y="1951039"/>
                <a:ext cx="2615327" cy="5826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0" dirty="0">
                    <a:solidFill>
                      <a:schemeClr val="tx1"/>
                    </a:solidFill>
                    <a:latin typeface="+mj-lt"/>
                  </a:rPr>
                  <a:t>Weibull Distribution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09A39E-CD0C-1196-AB72-1DC5F51A5A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175" y="1951039"/>
                <a:ext cx="2615327" cy="582611"/>
              </a:xfrm>
              <a:prstGeom prst="rect">
                <a:avLst/>
              </a:prstGeom>
              <a:blipFill>
                <a:blip r:embed="rId4"/>
                <a:stretch>
                  <a:fillRect t="-11224" b="-1530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6651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FEDA1-2122-546D-343C-06A9A9DB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2797E-7E39-8752-1BF1-1C8AEF8DE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26C3C-34CD-5587-3822-5B642ABB9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2128C9F-51A3-91C7-7EF8-D3932AE898F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52337A8-C962-753A-92E4-C40EC5D77E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The time to failure (in hours) of a bearing in a mechanical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shaft is satisfactorily modeled as a Weibull random variable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/>
                  <a:t>with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=5000</m:t>
                    </m:r>
                  </m:oMath>
                </a14:m>
                <a:r>
                  <a:rPr lang="en-US" sz="2200" dirty="0"/>
                  <a:t> hours. Determine the probability that a bearing lasts at least 6000 hours.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≥6000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&lt;6000</m:t>
                          </m:r>
                        </m:e>
                      </m:d>
                    </m:oMath>
                  </m:oMathPara>
                </a14:m>
                <a:endParaRPr lang="en-US" sz="2200" b="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𝛿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𝛿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6000</m:t>
                                      </m:r>
                                    </m:num>
                                    <m:den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5000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1/2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=0.237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752337A8-C962-753A-92E4-C40EC5D77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038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69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09B118-1DA3-5F50-6202-4569E8E0B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A0AC-C66B-5A3C-C70D-DE01C24C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Weibull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96AD4-1B00-A44C-89EC-3DE1E5CC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4E86B30-2698-4403-A93D-2BA50EC69035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67F24C4-50DC-558B-CD91-801D403D2D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b="1" dirty="0">
                    <a:solidFill>
                      <a:srgbClr val="C00000"/>
                    </a:solidFill>
                  </a:rPr>
                  <a:t>Exercise: </a:t>
                </a:r>
                <a:r>
                  <a:rPr lang="en-US" sz="2400" dirty="0"/>
                  <a:t>Assume that the life of a roller bearing follows a Weibull distribution with parameters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=2 </m:t>
                    </m:r>
                  </m:oMath>
                </a14:m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=10,000 </m:t>
                    </m:r>
                  </m:oMath>
                </a14:m>
                <a:r>
                  <a:rPr lang="en-US" sz="2400" dirty="0"/>
                  <a:t>hours. Determine the probability that a bearing lasts at most 8000 hours.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67F24C4-50DC-558B-CD91-801D403D2D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278" t="-914" r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772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FB063-9D26-8649-38EB-338323253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D5094-BFC8-93A7-5914-1BE48D2E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52CCA0-7CDD-5CE8-C307-7600CED3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610D0E-0260-A236-798F-FD37399A173D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21269814-596A-4716-EA93-8F6E8E5762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/>
                  <a:t>A random variable is lognormally distributed if its logarithm is normally distributed.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>
                    <a:solidFill>
                      <a:schemeClr val="tx1"/>
                    </a:solidFill>
                  </a:rPr>
                  <a:t>Skewed distributions with low mean values, large variance, and all-positive values often fit this type of distribution. 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200" dirty="0">
                    <a:solidFill>
                      <a:schemeClr val="tx1"/>
                    </a:solidFill>
                  </a:rPr>
                  <a:t>Values must be positive 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 exists only for positive values of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21269814-596A-4716-EA93-8F6E8E576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958" t="-653" r="-1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436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A57F9-8661-BA31-9032-EBBAED1BF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11D2B-002B-0B49-1CC0-F84B9DE19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20FC1-A479-B0B0-59DE-CE114102F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0D0679-FC29-0682-A562-BC86C9B5A5AC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2BFFDE-8B60-0DFD-1A19-1ABBDDDEE5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000" b="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For instance,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exponent of random variable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dirty="0"/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2000" dirty="0"/>
                  <a:t>W</a:t>
                </a:r>
                <a:r>
                  <a:rPr lang="en-US" sz="2000" dirty="0">
                    <a:solidFill>
                      <a:schemeClr val="tx1"/>
                    </a:solidFill>
                  </a:rPr>
                  <a:t>hen W has a normal distribution, the distribution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is called a lognormal distribution.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32BFFDE-8B60-0DFD-1A19-1ABBDDDEE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719" t="-522" r="-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999BBAF4-4E90-1E6B-8918-6A32E206B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43" y="3914598"/>
            <a:ext cx="7078063" cy="25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6E5B-6050-743B-7EFF-0F1AAB12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DF6-AEFB-B6DE-518C-A3E533FD2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DDBAA-59BE-543E-1BE9-8CC1C2047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7EE3F8-DCB2-DE26-6A0C-2440DDD30AE3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B73C24E-64C7-167C-3925-2E2F22EE30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b="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000" b="0" dirty="0">
                    <a:solidFill>
                      <a:srgbClr val="00B050"/>
                    </a:solidFill>
                    <a:ea typeface="Cambria Math" panose="02040503050406030204" pitchFamily="18" charset="0"/>
                  </a:rPr>
                  <a:t>The parameters of a lognormal distribution are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000" b="0" dirty="0">
                    <a:solidFill>
                      <a:srgbClr val="00B050"/>
                    </a:solidFill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0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b="0" dirty="0">
                    <a:solidFill>
                      <a:srgbClr val="00B050"/>
                    </a:solidFill>
                    <a:ea typeface="Cambria Math" panose="02040503050406030204" pitchFamily="18" charset="0"/>
                  </a:rPr>
                  <a:t>, but these are the mean and variance of the normal random variable W.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000" dirty="0">
                    <a:solidFill>
                      <a:schemeClr val="tx1"/>
                    </a:solidFill>
                  </a:rPr>
                  <a:t>Example: The lifetime of a product that degrades over time is often modeled by a lognormal random variable.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dirty="0"/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B73C24E-64C7-167C-3925-2E2F22EE3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8716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82F5-E320-B65F-02C2-E6A0CADEE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C96DF-7614-709E-42DB-5CCB22033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9ACAA-BCC0-2C3A-BAF8-211E33047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9CBF5B-193B-6ED1-1101-8E64A8A6CF04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95C4479-0CB3-B2AB-FCB1-B9A6E6AF84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C00000"/>
                    </a:solidFill>
                  </a:rPr>
                  <a:t>Example:</a:t>
                </a:r>
                <a:r>
                  <a:rPr lang="en-US" sz="2200" dirty="0">
                    <a:solidFill>
                      <a:schemeClr val="tx1"/>
                    </a:solidFill>
                  </a:rPr>
                  <a:t> The lifetime (in hours) of a semiconductor laser has a lognormal distribution with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10 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 1.5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</a:rPr>
                  <a:t>. </a:t>
                </a:r>
              </a:p>
              <a:p>
                <a:pPr marL="342900" indent="-3429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lphaLcParenR"/>
                </a:pPr>
                <a:r>
                  <a:rPr lang="en-US" sz="2200" dirty="0">
                    <a:solidFill>
                      <a:schemeClr val="tx1"/>
                    </a:solidFill>
                  </a:rPr>
                  <a:t>What is the probability that the lifetime exceeds 10,000 hours?</a:t>
                </a:r>
              </a:p>
              <a:p>
                <a:pPr marL="342900" indent="-342900">
                  <a:lnSpc>
                    <a:spcPct val="100000"/>
                  </a:lnSpc>
                  <a:spcBef>
                    <a:spcPts val="0"/>
                  </a:spcBef>
                  <a:buFont typeface="+mj-lt"/>
                  <a:buAutoNum type="alphaLcParenR"/>
                </a:pPr>
                <a:r>
                  <a:rPr lang="en-US" sz="2200" dirty="0">
                    <a:solidFill>
                      <a:schemeClr val="tx1"/>
                    </a:solidFill>
                  </a:rPr>
                  <a:t>Determine the mean and standard deviation of lifetime.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&gt;10000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≤10000</m:t>
                          </m:r>
                        </m:e>
                      </m:d>
                    </m:oMath>
                  </m:oMathPara>
                </a14:m>
                <a:endParaRPr lang="en-US" sz="2200" b="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200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10000−10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=1−</m:t>
                      </m:r>
                      <m:r>
                        <m:rPr>
                          <m:sty m:val="p"/>
                        </m:rPr>
                        <a:rPr lang="en-US" sz="2200"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−0.52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=1−0.3=0.70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D95C4479-0CB3-B2AB-FCB1-B9A6E6AF8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038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714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3F9C8-9558-3FC7-A9A0-D80D97213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BA2AA-5014-7293-16D2-A1A3FF6F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047115-2AD4-B680-93E6-ADB94FFA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5A1DCA7-32AB-4CDE-4F5E-42FE7E65AA78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F58222-C92A-5A89-05E5-552FE989BB8F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rgbClr val="C00000"/>
                </a:solidFill>
              </a:rPr>
              <a:t>Properties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The mean, median and mode are equal.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Bell-shaped curve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Symmetric about the mean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i="0" dirty="0">
                <a:effectLst/>
              </a:rPr>
              <a:t>The normal curve approaches, but never touches, the x-axis as it extends farther and farther away from the mean.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Total area under the curve equal to 1.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49AAC2-7506-B157-A555-6973325A7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4413251"/>
            <a:ext cx="3400425" cy="194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6656FB-331C-F404-FF83-FCB9ADB8A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802984"/>
            <a:ext cx="3255229" cy="1163634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9659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730B5-D2B6-8BCF-3597-ED9D870EE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4AF6D-5F39-55F1-408D-60776DD40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4F106-0B29-F8C0-C7DA-D4896A265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30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1318FE-6E97-170A-9EBB-BC837B48FA6A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A986D96-CBCF-8524-CA7C-387567D1D2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</m:sSup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20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=67846.3</m:t>
                      </m:r>
                    </m:oMath>
                  </m:oMathPara>
                </a14:m>
                <a:endParaRPr lang="en-US" sz="2200" b="0" dirty="0"/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dirty="0">
                  <a:solidFill>
                    <a:srgbClr val="00B050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2×10+</m:t>
                          </m:r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p>
                            <m:sSup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</m:e>
                            <m:sup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=39070059887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200" dirty="0">
                    <a:solidFill>
                      <a:srgbClr val="C00000"/>
                    </a:solidFill>
                  </a:rPr>
                  <a:t>Practical Interpretation: </a:t>
                </a:r>
                <a:r>
                  <a:rPr lang="en-US" sz="2200" dirty="0">
                    <a:solidFill>
                      <a:schemeClr val="tx1"/>
                    </a:solidFill>
                  </a:rPr>
                  <a:t>The standard deviation of a lognormal random variable can be large relative to the mean.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3A986D96-CBCF-8524-CA7C-387567D1D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038" t="-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9235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49510-E5D0-E439-D7D4-DBA90F129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58BD4-52DF-C0FA-B7A0-A9D644EEA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6"/>
            <a:ext cx="850392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Lognormal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5D8B7-74EB-458E-976F-B5A93B88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31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0C7377-7D8C-DBD2-7227-03E3AF1E596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D952531-411A-998F-B5C0-04D5F2D579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2600" b="1" dirty="0">
                    <a:solidFill>
                      <a:srgbClr val="C00000"/>
                    </a:solidFill>
                  </a:rPr>
                  <a:t>Exercise: </a:t>
                </a:r>
                <a:r>
                  <a:rPr lang="en-US" sz="2600" dirty="0"/>
                  <a:t>Suppose that </a:t>
                </a:r>
                <a:r>
                  <a:rPr lang="en-US" sz="2600" i="1" dirty="0"/>
                  <a:t>X </a:t>
                </a:r>
                <a:r>
                  <a:rPr lang="en-US" sz="2600" dirty="0"/>
                  <a:t>has a lognormal distribution with parameters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=5 </m:t>
                    </m:r>
                  </m:oMath>
                </a14:m>
                <a:r>
                  <a:rPr lang="en-US" sz="2600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26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r>
                  <a:rPr lang="en-US" sz="2600" dirty="0"/>
                  <a:t>. Determine the following:</a:t>
                </a:r>
              </a:p>
              <a:p>
                <a:pPr marL="85725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600" i="1" dirty="0">
                        <a:latin typeface="Cambria Math" panose="02040503050406030204" pitchFamily="18" charset="0"/>
                      </a:rPr>
                      <m:t>&lt;13,300)</m:t>
                    </m:r>
                  </m:oMath>
                </a14:m>
                <a:endParaRPr lang="en-US" sz="2600" dirty="0"/>
              </a:p>
              <a:p>
                <a:pPr marL="857250" indent="-342900">
                  <a:buFont typeface="Wingdings" panose="05000000000000000000" pitchFamily="2" charset="2"/>
                  <a:buChar char="Ø"/>
                </a:pPr>
                <a:r>
                  <a:rPr lang="en-US" sz="2600" dirty="0"/>
                  <a:t>Value for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600" i="1" dirty="0"/>
                  <a:t> </a:t>
                </a:r>
                <a:r>
                  <a:rPr lang="en-US" sz="2600" dirty="0"/>
                  <a:t>such that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)=0.95</m:t>
                    </m:r>
                  </m:oMath>
                </a14:m>
                <a:endParaRPr lang="en-US" sz="2600" dirty="0"/>
              </a:p>
              <a:p>
                <a:pPr marL="857250" indent="-342900">
                  <a:buFont typeface="Wingdings" panose="05000000000000000000" pitchFamily="2" charset="2"/>
                  <a:buChar char="Ø"/>
                </a:pPr>
                <a:r>
                  <a:rPr lang="en-US" sz="2600" dirty="0"/>
                  <a:t>Mean and variance of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2600" i="1" dirty="0"/>
                  <a:t>.</a:t>
                </a:r>
              </a:p>
            </p:txBody>
          </p:sp>
        </mc:Choice>
        <mc:Fallback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5D952531-411A-998F-B5C0-04D5F2D579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10" y="1690689"/>
                <a:ext cx="7635240" cy="4665662"/>
              </a:xfrm>
              <a:prstGeom prst="rect">
                <a:avLst/>
              </a:prstGeom>
              <a:blipFill>
                <a:blip r:embed="rId2"/>
                <a:stretch>
                  <a:fillRect l="-1438" t="-1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067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919EB-D066-0B8D-6476-97C885361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8E700-28EC-0759-955A-FDED4267C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51F11-CFA9-D95A-BA65-400B02F71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80D285-4DB2-BB08-662F-339B07BBB8B2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D0BA89-4D43-0CE0-5B8C-0F99196E1C26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500" b="1" dirty="0">
                <a:solidFill>
                  <a:srgbClr val="00B050"/>
                </a:solidFill>
              </a:rPr>
              <a:t>How can I test that a dataset is normally distributed or not?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36486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Normal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38FC52-FA20-67A4-E3F5-061CA3765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74" y="1376364"/>
            <a:ext cx="7325052" cy="2138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68877D-AA90-4C40-06E5-3C30FC4BFB20}"/>
              </a:ext>
            </a:extLst>
          </p:cNvPr>
          <p:cNvSpPr txBox="1"/>
          <p:nvPr/>
        </p:nvSpPr>
        <p:spPr>
          <a:xfrm>
            <a:off x="995680" y="4144172"/>
            <a:ext cx="72388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Appendix Table III provides cumulative probabilities for a standard normal random variable.</a:t>
            </a:r>
          </a:p>
        </p:txBody>
      </p:sp>
    </p:spTree>
    <p:extLst>
      <p:ext uri="{BB962C8B-B14F-4D97-AF65-F5344CB8AC3E}">
        <p14:creationId xmlns:p14="http://schemas.microsoft.com/office/powerpoint/2010/main" val="28284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Normal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65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5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418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3698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7212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2911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3671508"/>
                  </p:ext>
                </p:extLst>
              </p:nvPr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/>
                    <a:gridCol w="1586539"/>
                    <a:gridCol w="1171581"/>
                    <a:gridCol w="1641865"/>
                  </a:tblGrid>
                  <a:tr h="5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303782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91188" r="-177011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9896" r="-140625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5926" b="-618750"/>
                          </a:stretch>
                        </a:blip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982143" r="-303782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3158" r="-303782" b="-4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1240325" y="4698749"/>
            <a:ext cx="6753885" cy="1249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17267" y="1538289"/>
            <a:ext cx="3376943" cy="3250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Normal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7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65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5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418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3698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7212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2911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/>
                    <a:gridCol w="1586539"/>
                    <a:gridCol w="1171581"/>
                    <a:gridCol w="1641865"/>
                  </a:tblGrid>
                  <a:tr h="5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303782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91188" r="-177011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9896" r="-140625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5926" b="-618750"/>
                          </a:stretch>
                        </a:blip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982143" r="-303782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3158" r="-303782" b="-4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4617266" y="4698749"/>
            <a:ext cx="3376943" cy="1249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617267" y="1538289"/>
            <a:ext cx="3376943" cy="3250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34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Normal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65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5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418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3698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7212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2911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/>
                    <a:gridCol w="1586539"/>
                    <a:gridCol w="1171581"/>
                    <a:gridCol w="1641865"/>
                  </a:tblGrid>
                  <a:tr h="5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303782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91188" r="-177011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9896" r="-140625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5926" b="-618750"/>
                          </a:stretch>
                        </a:blip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982143" r="-303782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3158" r="-303782" b="-4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4617266" y="4698749"/>
            <a:ext cx="3376943" cy="1249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785164" y="1538289"/>
            <a:ext cx="2209046" cy="3250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851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Standard Normal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9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FA1046-0C4D-7F3F-0606-0855EF2BFC10}"/>
              </a:ext>
            </a:extLst>
          </p:cNvPr>
          <p:cNvSpPr txBox="1">
            <a:spLocks/>
          </p:cNvSpPr>
          <p:nvPr/>
        </p:nvSpPr>
        <p:spPr>
          <a:xfrm>
            <a:off x="628650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794A09-178B-4DE2-615E-23CAF9198DF7}"/>
              </a:ext>
            </a:extLst>
          </p:cNvPr>
          <p:cNvSpPr txBox="1">
            <a:spLocks/>
          </p:cNvSpPr>
          <p:nvPr/>
        </p:nvSpPr>
        <p:spPr>
          <a:xfrm>
            <a:off x="781050" y="18430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b="1" dirty="0">
              <a:solidFill>
                <a:srgbClr val="C0000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865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7158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64186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3698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u="none" strike="noStrike" dirty="0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u="none" strike="noStrike" smtClean="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num>
                                  <m:den>
                                    <m:r>
                                      <a:rPr lang="en-US" sz="2200" b="0" i="1" u="none" strike="noStrike" smtClean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17212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17212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2911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200" b="0" i="1" u="none" strike="noStrike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oMath>
                            </m:oMathPara>
                          </a14:m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1584356" y="1584327"/>
              <a:ext cx="5848540" cy="4031742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448555"/>
                    <a:gridCol w="1586539"/>
                    <a:gridCol w="1171581"/>
                    <a:gridCol w="1641865"/>
                  </a:tblGrid>
                  <a:tr h="58369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r="-303782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91188" r="-177011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9896" r="-140625" b="-61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55926" b="-618750"/>
                          </a:stretch>
                        </a:blip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-1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4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>
                              <a:effectLst/>
                              <a:latin typeface="+mn-lt"/>
                            </a:rPr>
                            <a:t>8</a:t>
                          </a:r>
                          <a:endParaRPr lang="en-US" sz="2200" b="0" i="0" u="none" strike="noStrike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7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9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3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1.5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 gridSpan="4">
                      <a:txBody>
                        <a:bodyPr/>
                        <a:lstStyle/>
                        <a:p>
                          <a:pPr algn="ctr" fontAlgn="ctr"/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982143" r="-303782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6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0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  <a:tr h="34480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t="-1063158" r="-303782" b="-4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2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US" sz="2200" u="none" strike="noStrike" dirty="0">
                              <a:effectLst/>
                              <a:latin typeface="+mn-lt"/>
                            </a:rPr>
                            <a:t>1</a:t>
                          </a:r>
                          <a:endParaRPr lang="en-US" sz="2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Rectangle 6"/>
          <p:cNvSpPr/>
          <p:nvPr/>
        </p:nvSpPr>
        <p:spPr>
          <a:xfrm>
            <a:off x="4617266" y="4698749"/>
            <a:ext cx="3376943" cy="12493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4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2257</TotalTime>
  <Words>1431</Words>
  <Application>Microsoft Office PowerPoint</Application>
  <PresentationFormat>On-screen Show (4:3)</PresentationFormat>
  <Paragraphs>453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 Math</vt:lpstr>
      <vt:lpstr>Wingdings</vt:lpstr>
      <vt:lpstr>Office Theme</vt:lpstr>
      <vt:lpstr>ENGT 3510  </vt:lpstr>
      <vt:lpstr>Normal Distribution</vt:lpstr>
      <vt:lpstr>Normal Distribution</vt:lpstr>
      <vt:lpstr>Normal Distribution</vt:lpstr>
      <vt:lpstr>Normal Distribution</vt:lpstr>
      <vt:lpstr>Standard Normal Data</vt:lpstr>
      <vt:lpstr>Standard Normal Data</vt:lpstr>
      <vt:lpstr>Standard Normal Data</vt:lpstr>
      <vt:lpstr>Standard Normal Data</vt:lpstr>
      <vt:lpstr>Standard Normal Data</vt:lpstr>
      <vt:lpstr>Normal Distribution</vt:lpstr>
      <vt:lpstr>Normal Distribution</vt:lpstr>
      <vt:lpstr>Normal Approximation to Binomial Distribution</vt:lpstr>
      <vt:lpstr>Binomial Distribution (Recap)</vt:lpstr>
      <vt:lpstr>Normal Approximation to Binomial Distribution</vt:lpstr>
      <vt:lpstr>Normal Approximation to Binomial Distribution</vt:lpstr>
      <vt:lpstr>Normal Approximation to Binomial Distribution</vt:lpstr>
      <vt:lpstr>Normal Approximation to Binomial Distribution</vt:lpstr>
      <vt:lpstr>Weibull Distribution</vt:lpstr>
      <vt:lpstr>Weibull Distribution</vt:lpstr>
      <vt:lpstr>Weibull Distribution</vt:lpstr>
      <vt:lpstr>Weibull Distribution</vt:lpstr>
      <vt:lpstr>Weibull Distribution</vt:lpstr>
      <vt:lpstr>Weibull Distribution</vt:lpstr>
      <vt:lpstr>Weibull Distribution</vt:lpstr>
      <vt:lpstr>Lognormal Distribution</vt:lpstr>
      <vt:lpstr>Lognormal Distribution</vt:lpstr>
      <vt:lpstr>Lognormal Distribution</vt:lpstr>
      <vt:lpstr>Lognormal Distribution</vt:lpstr>
      <vt:lpstr>Lognormal Distribution</vt:lpstr>
      <vt:lpstr>Lognormal Distribution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ENGR 169</dc:title>
  <dc:creator>Arup Dey</dc:creator>
  <cp:lastModifiedBy>Arup  Dey</cp:lastModifiedBy>
  <cp:revision>199</cp:revision>
  <dcterms:created xsi:type="dcterms:W3CDTF">2017-08-19T20:02:19Z</dcterms:created>
  <dcterms:modified xsi:type="dcterms:W3CDTF">2025-08-26T02:02:18Z</dcterms:modified>
</cp:coreProperties>
</file>